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56" r:id="rId2"/>
    <p:sldId id="257" r:id="rId3"/>
    <p:sldId id="260" r:id="rId4"/>
    <p:sldId id="320" r:id="rId5"/>
    <p:sldId id="439" r:id="rId6"/>
    <p:sldId id="550" r:id="rId7"/>
    <p:sldId id="502" r:id="rId8"/>
    <p:sldId id="503" r:id="rId9"/>
    <p:sldId id="504" r:id="rId10"/>
    <p:sldId id="505" r:id="rId11"/>
    <p:sldId id="552" r:id="rId12"/>
    <p:sldId id="553" r:id="rId13"/>
    <p:sldId id="554" r:id="rId14"/>
    <p:sldId id="556" r:id="rId15"/>
    <p:sldId id="557" r:id="rId16"/>
    <p:sldId id="558" r:id="rId17"/>
    <p:sldId id="576" r:id="rId18"/>
    <p:sldId id="560" r:id="rId19"/>
    <p:sldId id="561" r:id="rId20"/>
    <p:sldId id="562" r:id="rId21"/>
    <p:sldId id="563" r:id="rId22"/>
    <p:sldId id="564" r:id="rId23"/>
    <p:sldId id="565" r:id="rId24"/>
    <p:sldId id="566" r:id="rId25"/>
    <p:sldId id="567" r:id="rId26"/>
    <p:sldId id="575" r:id="rId27"/>
    <p:sldId id="569" r:id="rId28"/>
    <p:sldId id="570" r:id="rId29"/>
    <p:sldId id="577" r:id="rId30"/>
    <p:sldId id="368" r:id="rId31"/>
    <p:sldId id="298" r:id="rId32"/>
    <p:sldId id="297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49DB1A-D470-3FD3-D2B8-F4B04DCD5ECF}" v="6" dt="2025-03-05T17:23:17.279"/>
  </p1510:revLst>
</p1510:revInfo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0" autoAdjust="0"/>
    <p:restoredTop sz="94622" autoAdjust="0"/>
  </p:normalViewPr>
  <p:slideViewPr>
    <p:cSldViewPr>
      <p:cViewPr varScale="1">
        <p:scale>
          <a:sx n="123" d="100"/>
          <a:sy n="123" d="100"/>
        </p:scale>
        <p:origin x="120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S::wittman1@otterbein.edu::bff186cd-6ce8-41ba-8e8c-e85cdef216de" providerId="AD" clId="Web-{7B49DB1A-D470-3FD3-D2B8-F4B04DCD5ECF}"/>
    <pc:docChg chg="modSld">
      <pc:chgData name="Wittman, Barry" userId="S::wittman1@otterbein.edu::bff186cd-6ce8-41ba-8e8c-e85cdef216de" providerId="AD" clId="Web-{7B49DB1A-D470-3FD3-D2B8-F4B04DCD5ECF}" dt="2025-03-05T17:23:17.279" v="5" actId="20577"/>
      <pc:docMkLst>
        <pc:docMk/>
      </pc:docMkLst>
      <pc:sldChg chg="modSp">
        <pc:chgData name="Wittman, Barry" userId="S::wittman1@otterbein.edu::bff186cd-6ce8-41ba-8e8c-e85cdef216de" providerId="AD" clId="Web-{7B49DB1A-D470-3FD3-D2B8-F4B04DCD5ECF}" dt="2025-03-05T17:23:17.279" v="5" actId="20577"/>
        <pc:sldMkLst>
          <pc:docMk/>
          <pc:sldMk cId="0" sldId="298"/>
        </pc:sldMkLst>
        <pc:spChg chg="mod">
          <ac:chgData name="Wittman, Barry" userId="S::wittman1@otterbein.edu::bff186cd-6ce8-41ba-8e8c-e85cdef216de" providerId="AD" clId="Web-{7B49DB1A-D470-3FD3-D2B8-F4B04DCD5ECF}" dt="2025-03-05T17:23:17.279" v="5" actId="20577"/>
          <ac:spMkLst>
            <pc:docMk/>
            <pc:sldMk cId="0" sldId="298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634489-8C51-499E-A97B-058B99D95C3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718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822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COMP 2400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to string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75192"/>
            <a:ext cx="9829800" cy="3635009"/>
          </a:xfrm>
        </p:spPr>
        <p:txBody>
          <a:bodyPr>
            <a:normAutofit/>
          </a:bodyPr>
          <a:lstStyle/>
          <a:p>
            <a:r>
              <a:rPr lang="en-US" dirty="0"/>
              <a:t>Oddly enough, this is a stranger situation</a:t>
            </a:r>
          </a:p>
          <a:p>
            <a:r>
              <a:rPr lang="en-US" dirty="0"/>
              <a:t>The portable way to do this is to use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It's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except that it prints things to a string buffer instead of the screen</a:t>
            </a:r>
          </a:p>
          <a:p>
            <a:pPr lvl="1"/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40386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value[12];  </a:t>
            </a:r>
            <a:r>
              <a:rPr lang="en-US" sz="2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Has to be big enough</a:t>
            </a:r>
          </a:p>
          <a:p>
            <a:pPr marL="118872" indent="0">
              <a:buNone/>
            </a:pP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x = 3047;</a:t>
            </a:r>
          </a:p>
          <a:p>
            <a:pPr marL="118872" indent="0">
              <a:buNone/>
            </a:pP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(value,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x );</a:t>
            </a:r>
          </a:p>
        </p:txBody>
      </p:sp>
    </p:spTree>
    <p:extLst>
      <p:ext uri="{BB962C8B-B14F-4D97-AF65-F5344CB8AC3E}">
        <p14:creationId xmlns:p14="http://schemas.microsoft.com/office/powerpoint/2010/main" val="327629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to Structs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85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dirty="0" err="1"/>
              <a:t>struct</a:t>
            </a:r>
            <a:r>
              <a:rPr lang="en-US" dirty="0"/>
              <a:t> in C is:</a:t>
            </a:r>
          </a:p>
          <a:p>
            <a:pPr lvl="1"/>
            <a:r>
              <a:rPr lang="en-US" dirty="0"/>
              <a:t> A collection of one or more variables</a:t>
            </a:r>
          </a:p>
          <a:p>
            <a:pPr lvl="1"/>
            <a:r>
              <a:rPr lang="en-US" dirty="0"/>
              <a:t>Possibly of  different types</a:t>
            </a:r>
          </a:p>
          <a:p>
            <a:pPr lvl="1"/>
            <a:r>
              <a:rPr lang="en-US" dirty="0"/>
              <a:t>Grouped together for convenient  handling.  </a:t>
            </a:r>
          </a:p>
          <a:p>
            <a:r>
              <a:rPr lang="en-US" dirty="0"/>
              <a:t>They were called records in Pascal</a:t>
            </a:r>
          </a:p>
          <a:p>
            <a:r>
              <a:rPr lang="en-US" dirty="0"/>
              <a:t>They have similarities to classes in Java</a:t>
            </a:r>
          </a:p>
          <a:p>
            <a:pPr lvl="1"/>
            <a:r>
              <a:rPr lang="en-US" dirty="0"/>
              <a:t>Except all fields are public and there are no methods</a:t>
            </a:r>
          </a:p>
          <a:p>
            <a:r>
              <a:rPr lang="en-US" dirty="0" err="1"/>
              <a:t>Struct</a:t>
            </a:r>
            <a:r>
              <a:rPr lang="en-US" dirty="0"/>
              <a:t> declarations are usually global</a:t>
            </a:r>
          </a:p>
          <a:p>
            <a:pPr lvl="1"/>
            <a:r>
              <a:rPr lang="en-US" dirty="0"/>
              <a:t>They are outside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dirty="0"/>
              <a:t> and often in header files</a:t>
            </a:r>
          </a:p>
        </p:txBody>
      </p:sp>
    </p:spTree>
    <p:extLst>
      <p:ext uri="{BB962C8B-B14F-4D97-AF65-F5344CB8AC3E}">
        <p14:creationId xmlns:p14="http://schemas.microsoft.com/office/powerpoint/2010/main" val="231260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791200" y="3194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791200" y="3956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91200" y="4718427"/>
            <a:ext cx="2667000" cy="6858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505200" y="3194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505200" y="3956428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505200" y="4718427"/>
            <a:ext cx="2133600" cy="68580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Anatomy of a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dirty="0">
              <a:latin typeface="+mn-lt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667000" y="1671221"/>
            <a:ext cx="2286000" cy="762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105400" y="1670427"/>
            <a:ext cx="1752600" cy="7620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667000" y="1671222"/>
            <a:ext cx="7086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4800" b="1" dirty="0">
                <a:latin typeface="Courier New" pitchFamily="49" charset="0"/>
                <a:cs typeface="Courier New" pitchFamily="49" charset="0"/>
              </a:rPr>
              <a:t> name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{ 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type1 member1;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type2 member2;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type3 member3;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	...</a:t>
            </a:r>
          </a:p>
          <a:p>
            <a:r>
              <a:rPr lang="en-US" sz="48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31153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3" grpId="0" animBg="1"/>
      <p:bldP spid="8" grpId="0" animBg="1"/>
      <p:bldP spid="9" grpId="0" animBg="1"/>
      <p:bldP spid="7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Java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730009"/>
          </a:xfrm>
        </p:spPr>
        <p:txBody>
          <a:bodyPr/>
          <a:lstStyle/>
          <a:p>
            <a:r>
              <a:rPr lang="en-US" dirty="0"/>
              <a:t>In Java, a </a:t>
            </a:r>
            <a:r>
              <a:rPr lang="en-US" dirty="0" err="1"/>
              <a:t>struct</a:t>
            </a:r>
            <a:r>
              <a:rPr lang="en-US" dirty="0"/>
              <a:t>-like class would be used to group some data conveniently</a:t>
            </a:r>
          </a:p>
          <a:p>
            <a:r>
              <a:rPr lang="en-US" dirty="0"/>
              <a:t>Examples: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3962400"/>
            <a:ext cx="52578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Constructor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Methods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3962400"/>
            <a:ext cx="54102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Student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String name;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GPA;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private 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ID;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Constructor</a:t>
            </a:r>
          </a:p>
          <a:p>
            <a:r>
              <a:rPr 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	// Methods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429001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class to hold a point in space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2200" y="3429001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class to hold student data</a:t>
            </a:r>
          </a:p>
        </p:txBody>
      </p:sp>
    </p:spTree>
    <p:extLst>
      <p:ext uri="{BB962C8B-B14F-4D97-AF65-F5344CB8AC3E}">
        <p14:creationId xmlns:p14="http://schemas.microsoft.com/office/powerpoint/2010/main" val="3903211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The C equivalents are similar</a:t>
            </a:r>
          </a:p>
          <a:p>
            <a:pPr lvl="1"/>
            <a:r>
              <a:rPr lang="en-US" dirty="0"/>
              <a:t>Just remember to put a </a:t>
            </a:r>
            <a:r>
              <a:rPr lang="en-US" b="1" dirty="0"/>
              <a:t>semicolon</a:t>
            </a:r>
            <a:r>
              <a:rPr lang="en-US" dirty="0"/>
              <a:t> after the </a:t>
            </a:r>
            <a:r>
              <a:rPr lang="en-US" dirty="0" err="1"/>
              <a:t>struct</a:t>
            </a:r>
            <a:r>
              <a:rPr lang="en-US" dirty="0"/>
              <a:t> declaration</a:t>
            </a:r>
          </a:p>
          <a:p>
            <a:r>
              <a:rPr lang="en-US" dirty="0"/>
              <a:t>A string can either be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char*</a:t>
            </a:r>
            <a:r>
              <a:rPr lang="en-US" dirty="0"/>
              <a:t> (the memory for it is allocated elsewhere) or 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dirty="0"/>
              <a:t> array with a maximum size</a:t>
            </a:r>
          </a:p>
          <a:p>
            <a:r>
              <a:rPr lang="en-US" dirty="0"/>
              <a:t>Examples: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4267200"/>
            <a:ext cx="5257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point 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x;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y;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72200" y="4267200"/>
            <a:ext cx="54102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student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GPA;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ID;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" y="3733801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dirty="0" err="1"/>
              <a:t>struct</a:t>
            </a:r>
            <a:r>
              <a:rPr lang="en-US" sz="2400" dirty="0"/>
              <a:t> to hold a point in space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72200" y="3733801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A </a:t>
            </a:r>
            <a:r>
              <a:rPr lang="en-US" sz="2400" dirty="0" err="1"/>
              <a:t>struct</a:t>
            </a:r>
            <a:r>
              <a:rPr lang="en-US" sz="2400" dirty="0"/>
              <a:t> to hold student data</a:t>
            </a:r>
          </a:p>
        </p:txBody>
      </p:sp>
    </p:spTree>
    <p:extLst>
      <p:ext uri="{BB962C8B-B14F-4D97-AF65-F5344CB8AC3E}">
        <p14:creationId xmlns:p14="http://schemas.microsoft.com/office/powerpoint/2010/main" val="560524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  <p:bldP spid="12" grpId="0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Declaring a struct variable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33960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Type: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/>
              <a:t>The name of the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The name of the identifier</a:t>
            </a:r>
          </a:p>
          <a:p>
            <a:r>
              <a:rPr lang="en-US" dirty="0"/>
              <a:t>You have to put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first!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91000"/>
            <a:ext cx="10972800" cy="231927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jameel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point start;</a:t>
            </a:r>
          </a:p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point end;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86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members of a </a:t>
            </a:r>
            <a:r>
              <a:rPr lang="en-US" dirty="0" err="1"/>
              <a:t>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958609"/>
          </a:xfrm>
        </p:spPr>
        <p:txBody>
          <a:bodyPr>
            <a:normAutofit/>
          </a:bodyPr>
          <a:lstStyle/>
          <a:p>
            <a:r>
              <a:rPr lang="en-US" dirty="0"/>
              <a:t>Once you have a </a:t>
            </a:r>
            <a:r>
              <a:rPr lang="en-US" dirty="0" err="1"/>
              <a:t>struct</a:t>
            </a:r>
            <a:r>
              <a:rPr lang="en-US" dirty="0"/>
              <a:t> variable, you can access its members with dot notation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variable.member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Members can be read and written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733800"/>
            <a:ext cx="10972800" cy="26669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(bob.name, 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 </a:t>
            </a:r>
            <a:r>
              <a:rPr lang="en-US" sz="2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Blobberwob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3.7;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bob.ID = 100008;</a:t>
            </a:r>
          </a:p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"Bob's GPA: %f\n"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347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Initializing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4064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There are no constructors for </a:t>
            </a:r>
            <a:r>
              <a:rPr lang="en-US" dirty="0" err="1"/>
              <a:t>structs</a:t>
            </a:r>
            <a:r>
              <a:rPr lang="en-US" dirty="0"/>
              <a:t> in C</a:t>
            </a:r>
          </a:p>
          <a:p>
            <a:r>
              <a:rPr lang="en-US" dirty="0"/>
              <a:t>You can initialize each element manually: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Or you can use braces to initialize the entire </a:t>
            </a:r>
            <a:r>
              <a:rPr lang="en-US" dirty="0" err="1"/>
              <a:t>struct</a:t>
            </a:r>
            <a:r>
              <a:rPr lang="en-US" dirty="0"/>
              <a:t> at once: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7432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(julio.name,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julio.ID = 100009;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9530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{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3.9, 100009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36337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Assigning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It is possible to assign one </a:t>
            </a:r>
            <a:r>
              <a:rPr lang="en-US" dirty="0" err="1"/>
              <a:t>struct</a:t>
            </a:r>
            <a:r>
              <a:rPr lang="en-US" dirty="0"/>
              <a:t> to another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Doing so is equivalent to using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memcpy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to copy the memory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dirty="0"/>
              <a:t> into the memory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bob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bob</a:t>
            </a:r>
            <a:r>
              <a:rPr lang="en-US" dirty="0"/>
              <a:t> is still separate memory: it's not like copying references in Java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24384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(julio.name,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"Julio Iglesias"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julio.ID = 100009;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julio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49576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Practice with dynamic allocation and random numbers</a:t>
            </a:r>
          </a:p>
          <a:p>
            <a:r>
              <a:rPr lang="en-US" dirty="0"/>
              <a:t>GDB</a:t>
            </a:r>
          </a:p>
          <a:p>
            <a:r>
              <a:rPr lang="en-US" dirty="0"/>
              <a:t>Started structs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Putting arrays and pointers in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806208"/>
          </a:xfrm>
        </p:spPr>
        <p:txBody>
          <a:bodyPr>
            <a:normAutofit fontScale="92500"/>
          </a:bodyPr>
          <a:lstStyle/>
          <a:p>
            <a:r>
              <a:rPr lang="en-US" dirty="0"/>
              <a:t>It is perfectly legal to put arrays of values, pointers, and even other </a:t>
            </a:r>
            <a:r>
              <a:rPr lang="en-US" dirty="0" err="1"/>
              <a:t>struct</a:t>
            </a:r>
            <a:r>
              <a:rPr lang="en-US" dirty="0"/>
              <a:t> variables inside of a </a:t>
            </a:r>
            <a:r>
              <a:rPr lang="en-US" dirty="0" err="1"/>
              <a:t>struct</a:t>
            </a:r>
            <a:r>
              <a:rPr lang="en-US" dirty="0"/>
              <a:t> declaration</a:t>
            </a:r>
          </a:p>
          <a:p>
            <a:r>
              <a:rPr lang="en-US" dirty="0"/>
              <a:t>If it's a pointer, you will have to point it to valid memory yourself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429000"/>
            <a:ext cx="10972800" cy="3048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y;	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triangle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point vertices[3];</a:t>
            </a:r>
          </a:p>
          <a:p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546062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Dangers with pointers in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044208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With a pointer in a </a:t>
            </a:r>
            <a:r>
              <a:rPr lang="en-US" dirty="0" err="1"/>
              <a:t>struct</a:t>
            </a:r>
            <a:r>
              <a:rPr lang="en-US" dirty="0"/>
              <a:t>, copying the </a:t>
            </a:r>
            <a:r>
              <a:rPr lang="en-US" dirty="0" err="1"/>
              <a:t>struct</a:t>
            </a:r>
            <a:r>
              <a:rPr lang="en-US" dirty="0"/>
              <a:t> will copy the pointer but will not make a copy of the contents</a:t>
            </a:r>
          </a:p>
          <a:p>
            <a:r>
              <a:rPr lang="en-US" dirty="0"/>
              <a:t>Changing one </a:t>
            </a:r>
            <a:r>
              <a:rPr lang="en-US" dirty="0" err="1"/>
              <a:t>struct</a:t>
            </a:r>
            <a:r>
              <a:rPr lang="en-US" dirty="0"/>
              <a:t> could change another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8006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bob1.firstName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bob1.lastName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strdup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"Newhart"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bob2 = bob1;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(bob2.lastName,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"Hope"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"Name: %s %s\n"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, bob1.firstName, bob1.lastName);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Bob Hope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2819400"/>
            <a:ext cx="10972800" cy="1752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7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person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firstName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lastName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person bob1;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person bob2;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04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arrays of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58808"/>
          </a:xfrm>
        </p:spPr>
        <p:txBody>
          <a:bodyPr>
            <a:normAutofit fontScale="92500"/>
          </a:bodyPr>
          <a:lstStyle/>
          <a:p>
            <a:r>
              <a:rPr lang="en-US" dirty="0"/>
              <a:t>An array of </a:t>
            </a:r>
            <a:r>
              <a:rPr lang="en-US" dirty="0" err="1"/>
              <a:t>structs</a:t>
            </a:r>
            <a:r>
              <a:rPr lang="en-US" dirty="0"/>
              <a:t> is common</a:t>
            </a:r>
          </a:p>
          <a:p>
            <a:pPr lvl="1"/>
            <a:r>
              <a:rPr lang="en-US" dirty="0"/>
              <a:t>Student roster</a:t>
            </a:r>
          </a:p>
          <a:p>
            <a:pPr lvl="1"/>
            <a:r>
              <a:rPr lang="en-US" dirty="0"/>
              <a:t>List of points</a:t>
            </a:r>
          </a:p>
          <a:p>
            <a:r>
              <a:rPr lang="en-US" dirty="0"/>
              <a:t>Like any other array, you put the name of the type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name</a:t>
            </a:r>
            <a:r>
              <a:rPr lang="en-US" dirty="0"/>
              <a:t>) before the variable, followed by brackets with a fixed size</a:t>
            </a:r>
          </a:p>
          <a:p>
            <a:r>
              <a:rPr lang="en-US" dirty="0"/>
              <a:t>An array of </a:t>
            </a:r>
            <a:r>
              <a:rPr lang="en-US" dirty="0" err="1"/>
              <a:t>structs</a:t>
            </a:r>
            <a:r>
              <a:rPr lang="en-US" dirty="0"/>
              <a:t> is filled with uninitialized </a:t>
            </a:r>
            <a:r>
              <a:rPr lang="en-US" dirty="0" err="1"/>
              <a:t>structs</a:t>
            </a:r>
            <a:r>
              <a:rPr lang="en-US" dirty="0"/>
              <a:t> whose members are garbage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3340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student students[100];</a:t>
            </a:r>
          </a:p>
        </p:txBody>
      </p:sp>
    </p:spTree>
    <p:extLst>
      <p:ext uri="{BB962C8B-B14F-4D97-AF65-F5344CB8AC3E}">
        <p14:creationId xmlns:p14="http://schemas.microsoft.com/office/powerpoint/2010/main" val="293930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to </a:t>
            </a:r>
            <a:r>
              <a:rPr lang="en-US" dirty="0" err="1"/>
              <a:t>structs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6538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Similarly, we can define a pointer to a </a:t>
            </a:r>
            <a:r>
              <a:rPr lang="en-US" dirty="0" err="1"/>
              <a:t>struct</a:t>
            </a:r>
            <a:r>
              <a:rPr lang="en-US" dirty="0"/>
              <a:t> variable</a:t>
            </a:r>
          </a:p>
          <a:p>
            <a:pPr lvl="1"/>
            <a:r>
              <a:rPr lang="en-US" dirty="0"/>
              <a:t>We can point it at an existing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We can dynamically allocate a </a:t>
            </a:r>
            <a:r>
              <a:rPr lang="en-US" dirty="0" err="1"/>
              <a:t>struct</a:t>
            </a:r>
            <a:r>
              <a:rPr lang="en-US" dirty="0"/>
              <a:t> to point it at</a:t>
            </a:r>
          </a:p>
          <a:p>
            <a:pPr lvl="1"/>
            <a:r>
              <a:rPr lang="en-US" dirty="0"/>
              <a:t>This is how linked lists are going to work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33528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 bob;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student*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strcpy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(bob.name,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"Bob 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Blobberwob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bob.GPA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3.7;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bob.ID = 100008;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&amp;bob;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).GPA = 2.8;</a:t>
            </a:r>
          </a:p>
          <a:p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student*)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student));</a:t>
            </a:r>
          </a:p>
        </p:txBody>
      </p:sp>
    </p:spTree>
    <p:extLst>
      <p:ext uri="{BB962C8B-B14F-4D97-AF65-F5344CB8AC3E}">
        <p14:creationId xmlns:p14="http://schemas.microsoft.com/office/powerpoint/2010/main" val="201926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Arrow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75192"/>
            <a:ext cx="11049000" cy="41303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As we saw on the previous slide, we have to dereference a </a:t>
            </a:r>
            <a:r>
              <a:rPr lang="en-US" dirty="0" err="1"/>
              <a:t>struct</a:t>
            </a:r>
            <a:r>
              <a:rPr lang="en-US" dirty="0"/>
              <a:t> pointer and then use the dot to access a member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cumbersome and requires parentheses</a:t>
            </a:r>
          </a:p>
          <a:p>
            <a:r>
              <a:rPr lang="en-US" dirty="0"/>
              <a:t>Because this is a frequent operation, dereference + dot can be written as an arrow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-&gt;</a:t>
            </a:r>
            <a:r>
              <a:rPr lang="en-US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743200"/>
            <a:ext cx="10972800" cy="1447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Autofit/>
          </a:bodyPr>
          <a:lstStyle/>
          <a:p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student*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student*) 	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 student));</a:t>
            </a:r>
          </a:p>
          <a:p>
            <a:r>
              <a:rPr lang="en-US" sz="2800" b="1" dirty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).ID = 3030;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638800"/>
            <a:ext cx="10972800" cy="7239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studentPointer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-&gt;ID = 3030;</a:t>
            </a:r>
          </a:p>
        </p:txBody>
      </p:sp>
    </p:spTree>
    <p:extLst>
      <p:ext uri="{BB962C8B-B14F-4D97-AF65-F5344CB8AC3E}">
        <p14:creationId xmlns:p14="http://schemas.microsoft.com/office/powerpoint/2010/main" val="3078301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</a:t>
            </a:r>
            <a:r>
              <a:rPr lang="en-US" dirty="0" err="1"/>
              <a:t>structs</a:t>
            </a:r>
            <a:r>
              <a:rPr lang="en-US" dirty="0"/>
              <a:t> to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644409"/>
          </a:xfrm>
        </p:spPr>
        <p:txBody>
          <a:bodyPr>
            <a:normAutofit/>
          </a:bodyPr>
          <a:lstStyle/>
          <a:p>
            <a:r>
              <a:rPr lang="en-US" dirty="0"/>
              <a:t>If you pass a </a:t>
            </a:r>
            <a:r>
              <a:rPr lang="en-US" dirty="0" err="1"/>
              <a:t>struct</a:t>
            </a:r>
            <a:r>
              <a:rPr lang="en-US" dirty="0"/>
              <a:t> directly to a function, you are passing it by value</a:t>
            </a:r>
          </a:p>
          <a:p>
            <a:pPr lvl="1"/>
            <a:r>
              <a:rPr lang="en-US" dirty="0"/>
              <a:t>A copy of its contents is made</a:t>
            </a:r>
          </a:p>
          <a:p>
            <a:r>
              <a:rPr lang="en-US" dirty="0"/>
              <a:t>It is common to pass a </a:t>
            </a:r>
            <a:r>
              <a:rPr lang="en-US" dirty="0" err="1"/>
              <a:t>struct</a:t>
            </a:r>
            <a:r>
              <a:rPr lang="en-US" dirty="0"/>
              <a:t> by pointer to avoid copying and so that its members can be changed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419600"/>
            <a:ext cx="10972800" cy="2133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flip(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point* value)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temp = value-&gt;x;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value-&gt;x = value-&gt;y;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value-&gt;y = temp;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6766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Gotchas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Always</a:t>
            </a:r>
            <a:r>
              <a:rPr lang="en-US" dirty="0"/>
              <a:t> put a semicolon at the end of a </a:t>
            </a:r>
            <a:r>
              <a:rPr lang="en-US" dirty="0" err="1"/>
              <a:t>struct</a:t>
            </a:r>
            <a:r>
              <a:rPr lang="en-US" dirty="0"/>
              <a:t> declaration</a:t>
            </a:r>
          </a:p>
          <a:p>
            <a:r>
              <a:rPr lang="en-US" dirty="0"/>
              <a:t>Don't put constructors or methods inside of a </a:t>
            </a:r>
            <a:r>
              <a:rPr lang="en-US" dirty="0" err="1"/>
              <a:t>struct</a:t>
            </a:r>
            <a:endParaRPr lang="en-US" dirty="0"/>
          </a:p>
          <a:p>
            <a:pPr lvl="1"/>
            <a:r>
              <a:rPr lang="en-US" dirty="0"/>
              <a:t>C doesn't have them</a:t>
            </a:r>
          </a:p>
          <a:p>
            <a:r>
              <a:rPr lang="en-US" dirty="0"/>
              <a:t>Assigning one </a:t>
            </a:r>
            <a:r>
              <a:rPr lang="en-US" dirty="0" err="1"/>
              <a:t>struct</a:t>
            </a:r>
            <a:r>
              <a:rPr lang="en-US" dirty="0"/>
              <a:t> to another copies the memory of one into the other</a:t>
            </a:r>
          </a:p>
          <a:p>
            <a:r>
              <a:rPr lang="en-US" b="1" dirty="0"/>
              <a:t>Pointers</a:t>
            </a:r>
            <a:r>
              <a:rPr lang="en-US" dirty="0"/>
              <a:t> to </a:t>
            </a:r>
            <a:r>
              <a:rPr lang="en-US" dirty="0" err="1"/>
              <a:t>struct</a:t>
            </a:r>
            <a:r>
              <a:rPr lang="en-US" dirty="0"/>
              <a:t> variables are usually passed into functions</a:t>
            </a:r>
          </a:p>
          <a:p>
            <a:pPr lvl="1"/>
            <a:r>
              <a:rPr lang="en-US" dirty="0"/>
              <a:t>Both for efficiency and so that you can change the data inside</a:t>
            </a:r>
          </a:p>
        </p:txBody>
      </p:sp>
    </p:spTree>
    <p:extLst>
      <p:ext uri="{BB962C8B-B14F-4D97-AF65-F5344CB8AC3E}">
        <p14:creationId xmlns:p14="http://schemas.microsoft.com/office/powerpoint/2010/main" val="3155027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Write a function that takes two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dirty="0"/>
              <a:t> </a:t>
            </a:r>
            <a:r>
              <a:rPr lang="en-US" dirty="0" err="1"/>
              <a:t>structs</a:t>
            </a:r>
            <a:r>
              <a:rPr lang="en-US" dirty="0"/>
              <a:t> and returns the distance between them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9812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point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y;	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8472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Read in 100 student names, GPAs, and ID numbers</a:t>
            </a:r>
          </a:p>
          <a:p>
            <a:r>
              <a:rPr lang="en-US" dirty="0"/>
              <a:t>Sort them by ID numbers</a:t>
            </a:r>
          </a:p>
          <a:p>
            <a:r>
              <a:rPr lang="en-US" dirty="0"/>
              <a:t>Print out the values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1905000"/>
            <a:ext cx="10972800" cy="2514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student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name[100];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GPA;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ID;</a:t>
            </a:r>
          </a:p>
          <a:p>
            <a:r>
              <a:rPr lang="en-US" sz="2400" b="1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47132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D8FEB-36B1-4915-9387-F76D3CBEE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Ticket 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028BC0-36B3-441C-83CB-570134E220D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13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1289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54864" tIns="91440" rIns="91440" bIns="45720" rtlCol="0" anchor="t">
            <a:normAutofit/>
          </a:bodyPr>
          <a:lstStyle/>
          <a:p>
            <a:pPr marL="438785"/>
            <a:r>
              <a:rPr lang="en-US" b="1" dirty="0">
                <a:latin typeface="Courier New"/>
                <a:cs typeface="Courier New"/>
              </a:rPr>
              <a:t>typedef</a:t>
            </a:r>
          </a:p>
          <a:p>
            <a:pPr marL="438785"/>
            <a:r>
              <a:rPr lang="en-US"/>
              <a:t>Linked </a:t>
            </a:r>
            <a:r>
              <a:rPr lang="en-US" dirty="0"/>
              <a:t>lists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working on Project 4</a:t>
            </a:r>
          </a:p>
          <a:p>
            <a:pPr lvl="1"/>
            <a:r>
              <a:rPr lang="en-US" b="1" dirty="0"/>
              <a:t>Due </a:t>
            </a:r>
            <a:r>
              <a:rPr lang="en-US" b="1"/>
              <a:t>the Friday </a:t>
            </a:r>
            <a:r>
              <a:rPr lang="en-US" b="1" dirty="0"/>
              <a:t>after Spring Break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4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667000"/>
            <a:ext cx="10972800" cy="2743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18872" indent="0">
              <a:buNone/>
            </a:pPr>
            <a:r>
              <a:rPr lang="en-US" sz="4000" i="1" dirty="0"/>
              <a:t>Good design adds value faster than it adds cost.</a:t>
            </a:r>
          </a:p>
          <a:p>
            <a:pPr marL="118872" indent="0">
              <a:buNone/>
            </a:pPr>
            <a:endParaRPr lang="en-US" sz="4000" i="1" dirty="0"/>
          </a:p>
          <a:p>
            <a:pPr marL="118872" indent="0">
              <a:buNone/>
            </a:pPr>
            <a:r>
              <a:rPr lang="en-US" sz="4000" i="1" dirty="0"/>
              <a:t>	</a:t>
            </a:r>
            <a:r>
              <a:rPr lang="en-US" sz="4000" dirty="0"/>
              <a:t>Thomas C. Gale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48425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String Issues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517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string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8636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if you have a number and want a string version of it?</a:t>
            </a:r>
          </a:p>
          <a:p>
            <a:pPr lvl="1"/>
            <a:r>
              <a:rPr lang="en-US" dirty="0"/>
              <a:t>In Java: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What if you have a string that gives a numerical representation and you want the number it represents?</a:t>
            </a:r>
          </a:p>
          <a:p>
            <a:pPr lvl="1"/>
            <a:r>
              <a:rPr lang="en-US" dirty="0"/>
              <a:t>In Java: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2743200"/>
            <a:ext cx="10972800" cy="1295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x = 3047;</a:t>
            </a:r>
          </a:p>
          <a:p>
            <a:pPr marL="118872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String value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+ x; 	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Quick way</a:t>
            </a:r>
          </a:p>
          <a:p>
            <a:pPr marL="118872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value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Integer.toString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(x); 	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Fussy way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54102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String value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"3047"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Integer.parseInt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(value);</a:t>
            </a:r>
          </a:p>
        </p:txBody>
      </p:sp>
    </p:spTree>
    <p:extLst>
      <p:ext uri="{BB962C8B-B14F-4D97-AF65-F5344CB8AC3E}">
        <p14:creationId xmlns:p14="http://schemas.microsoft.com/office/powerpoint/2010/main" val="1750260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to integer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standard way to convert a string to an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/>
              <a:t> is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 function</a:t>
            </a:r>
          </a:p>
          <a:p>
            <a:pPr lvl="1"/>
            <a:r>
              <a:rPr lang="en-US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 to use it</a:t>
            </a:r>
          </a:p>
          <a:p>
            <a:endParaRPr lang="en-US" dirty="0"/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505200"/>
            <a:ext cx="10972800" cy="3124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stdlib.h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2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2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char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* value = 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"3047"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118872" indent="0">
              <a:buNone/>
            </a:pP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(value);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"%d\n"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, x);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200" b="1" dirty="0">
                <a:latin typeface="Courier New" pitchFamily="49" charset="0"/>
                <a:cs typeface="Courier New" pitchFamily="49" charset="0"/>
              </a:rPr>
              <a:t> 0;</a:t>
            </a:r>
          </a:p>
          <a:p>
            <a:pPr marL="118872" indent="0">
              <a:buNone/>
            </a:pPr>
            <a:r>
              <a:rPr lang="en-US" sz="22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60098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it's our turn to implement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dirty="0"/>
              <a:t>Signature:</a:t>
            </a:r>
          </a:p>
        </p:txBody>
      </p:sp>
      <p:sp>
        <p:nvSpPr>
          <p:cNvPr id="4" name="Content Placeholder 4"/>
          <p:cNvSpPr txBox="1">
            <a:spLocks/>
          </p:cNvSpPr>
          <p:nvPr/>
        </p:nvSpPr>
        <p:spPr>
          <a:xfrm>
            <a:off x="609600" y="3048000"/>
            <a:ext cx="10972800" cy="1066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endParaRPr lang="en-US" sz="22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118872" indent="0">
              <a:buNone/>
            </a:pPr>
            <a:r>
              <a:rPr lang="en-US" sz="2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2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atoi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2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sz="22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number);</a:t>
            </a:r>
          </a:p>
        </p:txBody>
      </p:sp>
    </p:spTree>
    <p:extLst>
      <p:ext uri="{BB962C8B-B14F-4D97-AF65-F5344CB8AC3E}">
        <p14:creationId xmlns:p14="http://schemas.microsoft.com/office/powerpoint/2010/main" val="2856569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5137</TotalTime>
  <Words>1456</Words>
  <Application>Microsoft Office PowerPoint</Application>
  <PresentationFormat>Widescreen</PresentationFormat>
  <Paragraphs>279</Paragraphs>
  <Slides>32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4 </vt:lpstr>
      <vt:lpstr>Quotes</vt:lpstr>
      <vt:lpstr>Some String Issues</vt:lpstr>
      <vt:lpstr>A few string issues</vt:lpstr>
      <vt:lpstr>String to integer</vt:lpstr>
      <vt:lpstr>Implementing atoi()</vt:lpstr>
      <vt:lpstr>Integer to string</vt:lpstr>
      <vt:lpstr>Back to Structs</vt:lpstr>
      <vt:lpstr>Structs</vt:lpstr>
      <vt:lpstr>Anatomy of a struct</vt:lpstr>
      <vt:lpstr>Java examples</vt:lpstr>
      <vt:lpstr>C examples</vt:lpstr>
      <vt:lpstr>Declaring a struct variable</vt:lpstr>
      <vt:lpstr>Accessing members of a struct</vt:lpstr>
      <vt:lpstr>Initializing structs</vt:lpstr>
      <vt:lpstr>Assigning structs</vt:lpstr>
      <vt:lpstr>Putting arrays and pointers in structs</vt:lpstr>
      <vt:lpstr>Dangers with pointers in structs</vt:lpstr>
      <vt:lpstr>Using arrays of structs</vt:lpstr>
      <vt:lpstr>Pointers to structs</vt:lpstr>
      <vt:lpstr>Arrow notation</vt:lpstr>
      <vt:lpstr>Passing structs to functions</vt:lpstr>
      <vt:lpstr>Gotchas</vt:lpstr>
      <vt:lpstr>Example</vt:lpstr>
      <vt:lpstr>Example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625</cp:revision>
  <dcterms:created xsi:type="dcterms:W3CDTF">2009-08-24T20:26:10Z</dcterms:created>
  <dcterms:modified xsi:type="dcterms:W3CDTF">2025-03-05T17:47:10Z</dcterms:modified>
</cp:coreProperties>
</file>